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4" r:id="rId11"/>
    <p:sldId id="266" r:id="rId12"/>
    <p:sldId id="267" r:id="rId13"/>
    <p:sldId id="293" r:id="rId14"/>
    <p:sldId id="292" r:id="rId15"/>
    <p:sldId id="270" r:id="rId16"/>
    <p:sldId id="291" r:id="rId17"/>
    <p:sldId id="272" r:id="rId18"/>
    <p:sldId id="273" r:id="rId19"/>
    <p:sldId id="274" r:id="rId20"/>
    <p:sldId id="290" r:id="rId21"/>
    <p:sldId id="289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/>
  <p:notesSz cx="6858000" cy="9294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74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60" cy="4644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Droid Sans Fallback" pitchFamily="2"/>
              <a:cs typeface="Free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3881880" y="0"/>
            <a:ext cx="2975760" cy="4644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Droid Sans Fallback" pitchFamily="2"/>
              <a:cs typeface="Free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8830440"/>
            <a:ext cx="2975760" cy="4644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Droid Sans Fallback" pitchFamily="2"/>
              <a:cs typeface="Free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3881880" y="8830440"/>
            <a:ext cx="2975760" cy="4644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fld id="{8BD1163A-471D-41D6-84D2-C666C4450AC1}" type="slidenum">
              <a:t>‹#›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19417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Move="1" noResize="1"/>
          </p:cNvSpPr>
          <p:nvPr/>
        </p:nvSpPr>
        <p:spPr>
          <a:xfrm>
            <a:off x="0" y="0"/>
            <a:ext cx="6858000" cy="9295200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1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Droid Sans Fallback" pitchFamily="2"/>
              <a:cs typeface="FreeSans" pitchFamily="2"/>
            </a:endParaRPr>
          </a:p>
        </p:txBody>
      </p:sp>
      <p:sp>
        <p:nvSpPr>
          <p:cNvPr id="3" name="Header Placeholder 2"/>
          <p:cNvSpPr txBox="1">
            <a:spLocks noGrp="1"/>
          </p:cNvSpPr>
          <p:nvPr>
            <p:ph type="hdr" sz="quarter"/>
          </p:nvPr>
        </p:nvSpPr>
        <p:spPr>
          <a:xfrm>
            <a:off x="-360" y="0"/>
            <a:ext cx="2971800" cy="4651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Droid Sans Fallback" pitchFamily="2"/>
                <a:cs typeface="Free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idx="1"/>
          </p:nvPr>
        </p:nvSpPr>
        <p:spPr>
          <a:xfrm>
            <a:off x="3884399" y="0"/>
            <a:ext cx="2971800" cy="4651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Droid Sans Fallback" pitchFamily="2"/>
                <a:cs typeface="Free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 idx="2"/>
          </p:nvPr>
        </p:nvSpPr>
        <p:spPr>
          <a:xfrm>
            <a:off x="1104840" y="696960"/>
            <a:ext cx="4648320" cy="348623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6" name="Notes Placeholder 5"/>
          <p:cNvSpPr txBox="1">
            <a:spLocks noGrp="1"/>
          </p:cNvSpPr>
          <p:nvPr>
            <p:ph type="body" sz="quarter" idx="3"/>
          </p:nvPr>
        </p:nvSpPr>
        <p:spPr>
          <a:xfrm>
            <a:off x="685799" y="4416120"/>
            <a:ext cx="5486399" cy="41828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en-US"/>
          </a:p>
        </p:txBody>
      </p:sp>
      <p:sp>
        <p:nvSpPr>
          <p:cNvPr id="7" name="Footer Placeholder 6"/>
          <p:cNvSpPr txBox="1">
            <a:spLocks noGrp="1"/>
          </p:cNvSpPr>
          <p:nvPr>
            <p:ph type="ftr" sz="quarter" idx="4"/>
          </p:nvPr>
        </p:nvSpPr>
        <p:spPr>
          <a:xfrm>
            <a:off x="-360" y="8829720"/>
            <a:ext cx="2971800" cy="4651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Droid Sans Fallback" pitchFamily="2"/>
                <a:cs typeface="Free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Slide Number Placeholder 7"/>
          <p:cNvSpPr txBox="1">
            <a:spLocks noGrp="1"/>
          </p:cNvSpPr>
          <p:nvPr>
            <p:ph type="sldNum" sz="quarter" idx="5"/>
          </p:nvPr>
        </p:nvSpPr>
        <p:spPr>
          <a:xfrm>
            <a:off x="3884399" y="8829720"/>
            <a:ext cx="2971800" cy="4651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2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Droid Sans Fallback" pitchFamily="2"/>
                <a:cs typeface="FreeSans" pitchFamily="2"/>
              </a:defRPr>
            </a:lvl1pPr>
          </a:lstStyle>
          <a:p>
            <a:pPr lvl="0"/>
            <a:fld id="{29FEC1D9-0387-4059-B74C-18D9AE55060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49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n-US" sz="1200" b="0" i="0" u="none" strike="noStrike" cap="none" baseline="0">
        <a:ln>
          <a:noFill/>
        </a:ln>
        <a:solidFill>
          <a:srgbClr val="000000"/>
        </a:solidFill>
        <a:latin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83F46953-1250-489E-A654-402B86298D5F}" type="slidenum">
              <a:t>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416120"/>
            <a:ext cx="5486399" cy="418319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70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586A65F3-7EF8-4B0D-8224-1E1F75E165BB}" type="slidenum">
              <a:t>10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14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586A65F3-7EF8-4B0D-8224-1E1F75E165BB}" type="slidenum">
              <a:t>11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79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426F266F-7A6E-45CE-A8C9-55B8B5860DCD}" type="slidenum">
              <a:t>12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28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8003BC8B-D99C-45CB-96BF-68885D8CF8C7}" type="slidenum">
              <a:t>13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61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8003BC8B-D99C-45CB-96BF-68885D8CF8C7}" type="slidenum">
              <a:t>14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93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8003BC8B-D99C-45CB-96BF-68885D8CF8C7}" type="slidenum">
              <a:t>15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25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CBE91DD3-A775-406D-8E59-FF89FEF9803F}" type="slidenum">
              <a:t>16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7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CBE91DD3-A775-406D-8E59-FF89FEF9803F}" type="slidenum">
              <a:t>17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811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FFDEF245-90E1-4593-B70E-4ADFB8478E00}" type="slidenum">
              <a:t>18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2867407B-9C22-4CAA-A1E2-3EEAEFC2E743}" type="slidenum">
              <a:t>19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20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52D94806-4E64-4A87-BBF6-602C110CE539}" type="slidenum">
              <a:t>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13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AA4B0335-0625-47F2-A65B-D366F8274756}" type="slidenum">
              <a:t>20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7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AA4B0335-0625-47F2-A65B-D366F8274756}" type="slidenum">
              <a:t>21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93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AA4B0335-0625-47F2-A65B-D366F8274756}" type="slidenum">
              <a:t>22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89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C026367F-949C-4BE0-BA18-D5A794E9D952}" type="slidenum">
              <a:t>23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79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8FD65E46-98A4-4E55-AE4A-166D8662D07F}" type="slidenum">
              <a:t>24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74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83BB9AB8-C01F-4733-A3A2-A98004DBCB66}" type="slidenum">
              <a:t>25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46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DEF5B070-09EC-4C84-A456-CA89CE378B1C}" type="slidenum">
              <a:t>26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838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847F30B1-900F-44C8-935B-7143D57150A1}" type="slidenum">
              <a:t>27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2106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36FD94D8-8E13-4BFA-91D9-D57CECE18AAB}" type="slidenum">
              <a:t>28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28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06503F97-21B8-4CBE-9173-3C7DFEB81CB7}" type="slidenum">
              <a:t>29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77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BB80E553-1956-437D-A093-37293A34C124}" type="slidenum">
              <a:t>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562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2032016D-D7FD-48FB-A76A-285ED1B287D9}" type="slidenum">
              <a:t>30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22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43D91C5F-D40B-498C-A9D7-574F75AAF311}" type="slidenum">
              <a:t>31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077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49782AAD-EE2A-41DC-81F4-6A2FF499DF1F}" type="slidenum">
              <a:t>32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94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AFB883EE-7278-4B97-8682-A24DE1F03F48}" type="slidenum">
              <a:t>33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78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D239966B-64AA-42C7-8829-7EAD7593EE6F}" type="slidenum">
              <a:t>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15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345A8077-C02E-49C0-8A1A-3E3FDC704093}" type="slidenum">
              <a:t>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35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964B2DB1-AA43-478B-B5D6-437B30F68C7B}" type="slidenum">
              <a:t>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13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33D4DAB6-B59A-494A-8C41-F8731077A9F4}" type="slidenum">
              <a:t>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09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EBA09DA7-9B93-49EE-8CC8-356DA6715A38}" type="slidenum">
              <a:t>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64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lvl="0"/>
            <a:fld id="{5098921E-2532-48A9-8BF4-5BD71B9A04A0}" type="slidenum">
              <a:t>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99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3EF2F3C-FDE9-4F92-9D75-AEDBEF1BCE8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65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2B2A3E6-5953-4413-82A4-C756F279C2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53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7EB85E4-65F9-4B59-8061-36B91025C1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83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B6E9A1B-191B-452A-8538-4DE0F6C6FB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37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5E6CCD1-B8E2-4474-862E-BEA2DBF4FB6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70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7FB779D-F12B-4850-95BD-3F8E4893AC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80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A28D606-B0F1-4895-95BD-5A339FC899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54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E9EF17-715B-4536-B3B8-CE561E55023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64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24BAEE-BFE3-4914-B0F8-AE740A5FFCB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91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D797149-2009-4F1F-B04B-E18F6E7DBC9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97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1D11461-F54C-41B4-BE80-B9CA45B5A5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03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ctr" anchorCtr="0" compatLnSpc="1"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t" anchorCtr="0" compatLnSpc="1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45683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0" i="0" u="none" strike="noStrike" baseline="0">
                <a:solidFill>
                  <a:srgbClr val="000000"/>
                </a:solidFill>
                <a:latin typeface="Arial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124079" y="6244920"/>
            <a:ext cx="2895839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0" i="0" u="none" strike="noStrike" baseline="0">
                <a:solidFill>
                  <a:srgbClr val="000000"/>
                </a:solidFill>
                <a:latin typeface="Arial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55271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0" i="0" u="none" strike="noStrike" baseline="0">
                <a:solidFill>
                  <a:srgbClr val="000000"/>
                </a:solidFill>
                <a:latin typeface="Arial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fld id="{E178E71F-058E-4DBE-AB14-AF677E81E928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marL="0" marR="0" indent="0" algn="ctr" rtl="0" hangingPunct="0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n-US" sz="4400" b="0" i="0" u="none" strike="noStrike" cap="none" baseline="0">
          <a:ln>
            <a:noFill/>
          </a:ln>
          <a:solidFill>
            <a:srgbClr val="000000"/>
          </a:solidFill>
          <a:latin typeface="Arial" pitchFamily="2"/>
        </a:defRPr>
      </a:lvl1pPr>
    </p:titleStyle>
    <p:bodyStyle>
      <a:lvl1pPr marL="0" marR="0" indent="0" algn="l" rtl="0" hangingPunct="0">
        <a:lnSpc>
          <a:spcPct val="100000"/>
        </a:lnSpc>
        <a:spcBef>
          <a:spcPts val="799"/>
        </a:spcBef>
        <a:spcAft>
          <a:spcPts val="0"/>
        </a:spcAft>
        <a:tabLst>
          <a:tab pos="571320" algn="l"/>
          <a:tab pos="1485719" algn="l"/>
          <a:tab pos="2400119" algn="l"/>
          <a:tab pos="3314519" algn="l"/>
          <a:tab pos="4228919" algn="l"/>
          <a:tab pos="5143320" algn="l"/>
          <a:tab pos="6057720" algn="l"/>
          <a:tab pos="6972120" algn="l"/>
          <a:tab pos="7886520" algn="l"/>
          <a:tab pos="8800920" algn="l"/>
          <a:tab pos="9715320" algn="l"/>
        </a:tabLst>
        <a:defRPr lang="en-US" sz="3200" b="0" i="0" u="none" strike="noStrike" cap="none" baseline="0">
          <a:ln>
            <a:noFill/>
          </a:ln>
          <a:solidFill>
            <a:srgbClr val="000000"/>
          </a:solidFill>
          <a:latin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8.png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microsoft.com/office/2007/relationships/hdphoto" Target="../media/hdphoto7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11" Type="http://schemas.openxmlformats.org/officeDocument/2006/relationships/image" Target="../media/image8.png"/><Relationship Id="rId5" Type="http://schemas.openxmlformats.org/officeDocument/2006/relationships/image" Target="../media/image10.png"/><Relationship Id="rId10" Type="http://schemas.microsoft.com/office/2007/relationships/hdphoto" Target="../media/hdphoto6.wdp"/><Relationship Id="rId4" Type="http://schemas.microsoft.com/office/2007/relationships/hdphoto" Target="../media/hdphoto8.wdp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14.png"/><Relationship Id="rId4" Type="http://schemas.microsoft.com/office/2007/relationships/hdphoto" Target="../media/hdphoto12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14.png"/><Relationship Id="rId4" Type="http://schemas.microsoft.com/office/2007/relationships/hdphoto" Target="../media/hdphoto1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6.wdp"/><Relationship Id="rId5" Type="http://schemas.openxmlformats.org/officeDocument/2006/relationships/image" Target="../media/image17.png"/><Relationship Id="rId4" Type="http://schemas.microsoft.com/office/2007/relationships/hdphoto" Target="../media/hdphoto15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7.wdp"/><Relationship Id="rId5" Type="http://schemas.openxmlformats.org/officeDocument/2006/relationships/image" Target="../media/image18.png"/><Relationship Id="rId4" Type="http://schemas.microsoft.com/office/2007/relationships/hdphoto" Target="../media/hdphoto15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8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9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0.wdp"/><Relationship Id="rId5" Type="http://schemas.openxmlformats.org/officeDocument/2006/relationships/image" Target="../media/image21.png"/><Relationship Id="rId4" Type="http://schemas.microsoft.com/office/2007/relationships/hdphoto" Target="../media/hdphoto19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0.wdp"/><Relationship Id="rId5" Type="http://schemas.openxmlformats.org/officeDocument/2006/relationships/image" Target="../media/image21.png"/><Relationship Id="rId4" Type="http://schemas.microsoft.com/office/2007/relationships/hdphoto" Target="../media/hdphoto19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4.wdp"/><Relationship Id="rId5" Type="http://schemas.openxmlformats.org/officeDocument/2006/relationships/image" Target="../media/image25.png"/><Relationship Id="rId4" Type="http://schemas.microsoft.com/office/2007/relationships/hdphoto" Target="../media/hdphoto23.wdp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4.wdp"/><Relationship Id="rId5" Type="http://schemas.openxmlformats.org/officeDocument/2006/relationships/image" Target="../media/image27.png"/><Relationship Id="rId4" Type="http://schemas.microsoft.com/office/2007/relationships/hdphoto" Target="../media/hdphoto2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6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7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9.wdp"/><Relationship Id="rId5" Type="http://schemas.openxmlformats.org/officeDocument/2006/relationships/image" Target="../media/image32.png"/><Relationship Id="rId4" Type="http://schemas.microsoft.com/office/2007/relationships/hdphoto" Target="../media/hdphoto28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0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1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85799" y="75960"/>
            <a:ext cx="7772400" cy="1469880"/>
          </a:xfrm>
        </p:spPr>
        <p:txBody>
          <a:bodyPr wrap="square" lIns="91440" tIns="45720" rIns="91440" bIns="45720">
            <a:noAutofit/>
          </a:bodyPr>
          <a:lstStyle/>
          <a:p>
            <a:pPr lvl="0" hangingPunct="1"/>
            <a:r>
              <a:rPr lang="en-US"/>
              <a:t>Introduction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685799" y="1523520"/>
            <a:ext cx="7696080" cy="1752840"/>
          </a:xfrm>
        </p:spPr>
        <p:txBody>
          <a:bodyPr wrap="square" lIns="91440" tIns="45720" rIns="91440" bIns="45720"/>
          <a:lstStyle/>
          <a:p>
            <a:pPr lvl="0" algn="ctr" hangingPunct="1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Data Driven Decisionmaking</a:t>
            </a:r>
          </a:p>
          <a:p>
            <a:pPr lvl="0" algn="ctr" hangingPunct="1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/>
          </a:p>
          <a:p>
            <a:pPr lvl="0" algn="ctr" hangingPunct="1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INTR 490</a:t>
            </a:r>
          </a:p>
          <a:p>
            <a:pPr lvl="0" algn="ctr" hangingPunct="1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COLL 200</a:t>
            </a:r>
          </a:p>
          <a:p>
            <a:pPr lvl="0" algn="ctr" hangingPunct="1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/>
          </a:p>
          <a:p>
            <a:pPr lvl="0" algn="ctr" hangingPunct="1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/>
          <p:nvPr/>
        </p:nvSpPr>
        <p:spPr>
          <a:xfrm>
            <a:off x="365760" y="3291839"/>
            <a:ext cx="841248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Droid Sans Fallback" pitchFamily="2"/>
              <a:cs typeface="FreeSans" pitchFamily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57200" y="314640"/>
            <a:ext cx="5466960" cy="151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470999" y="959760"/>
            <a:ext cx="2032919" cy="1600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5709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57200" y="3734280"/>
            <a:ext cx="2857320" cy="159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663440" y="4100040"/>
            <a:ext cx="4480560" cy="18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3025440" y="5288760"/>
            <a:ext cx="2095199" cy="8377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traight Connector 4"/>
          <p:cNvSpPr/>
          <p:nvPr/>
        </p:nvSpPr>
        <p:spPr>
          <a:xfrm>
            <a:off x="365760" y="3291839"/>
            <a:ext cx="841248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Droid Sans Fallback" pitchFamily="2"/>
              <a:cs typeface="FreeSans" pitchFamily="2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57200" y="314640"/>
            <a:ext cx="5466960" cy="151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Id11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470999" y="959760"/>
            <a:ext cx="2032919" cy="1600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55800" y="771120"/>
            <a:ext cx="9143640" cy="537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365760" y="221400"/>
            <a:ext cx="6190920" cy="4076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9242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365760" y="221400"/>
            <a:ext cx="6190920" cy="407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450320" y="3202560"/>
            <a:ext cx="4434120" cy="29235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265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365760" y="221400"/>
            <a:ext cx="6190920" cy="407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450320" y="3202560"/>
            <a:ext cx="4434120" cy="2923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554479" y="2103120"/>
            <a:ext cx="5714640" cy="2428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55800" y="764640"/>
            <a:ext cx="9143640" cy="508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30960" y="694080"/>
            <a:ext cx="1523520" cy="95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8919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55800" y="764640"/>
            <a:ext cx="9143640" cy="508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3291839" y="3562560"/>
            <a:ext cx="5714640" cy="2381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30960" y="694080"/>
            <a:ext cx="1523520" cy="95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2225160"/>
            <a:ext cx="8229600" cy="2104920"/>
          </a:xfrm>
        </p:spPr>
        <p:txBody>
          <a:bodyPr/>
          <a:lstStyle/>
          <a:p>
            <a:pPr lvl="0"/>
            <a:r>
              <a:rPr lang="en-US"/>
              <a:t>This is all great, but is big data just around to get better dates and make a ton of money?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998640"/>
            <a:ext cx="9124560" cy="4762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146960" y="1472400"/>
            <a:ext cx="6961320" cy="39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64560" y="457200"/>
            <a:ext cx="3816000" cy="3028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2169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64560" y="457200"/>
            <a:ext cx="3816000" cy="302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023360" y="1887480"/>
            <a:ext cx="4560840" cy="3416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3867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64560" y="457200"/>
            <a:ext cx="3816000" cy="302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023360" y="1887480"/>
            <a:ext cx="4560840" cy="341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40080" y="4101840"/>
            <a:ext cx="5810040" cy="19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22960" y="1218240"/>
            <a:ext cx="7773120" cy="38109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244840" y="6400799"/>
            <a:ext cx="3807720" cy="3650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Droid Sans Fallback" pitchFamily="2"/>
                <a:cs typeface="FreeSans" pitchFamily="2"/>
              </a:rPr>
              <a:t>http://www.intellectualventures.com/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74320" y="274320"/>
            <a:ext cx="6667200" cy="3095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74320" y="274320"/>
            <a:ext cx="6667200" cy="309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249919" y="1737359"/>
            <a:ext cx="6705360" cy="2971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74320" y="274320"/>
            <a:ext cx="6667200" cy="309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249919" y="1737359"/>
            <a:ext cx="6705360" cy="297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3657600" y="3295440"/>
            <a:ext cx="5358960" cy="3013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920239" y="1417320"/>
            <a:ext cx="5476680" cy="397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554479" y="-182880"/>
            <a:ext cx="6095519" cy="685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3657960" y="2240639"/>
            <a:ext cx="4571640" cy="3428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95000" y="690480"/>
            <a:ext cx="8008920" cy="1504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94480" y="291240"/>
            <a:ext cx="8666280" cy="6332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409300" y="1143000"/>
            <a:ext cx="4325400" cy="41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1161085"/>
            <a:ext cx="9143640" cy="401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From Here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r>
              <a:rPr lang="en-US"/>
              <a:t>First Half: Learning the Methods in an Applied Context</a:t>
            </a:r>
          </a:p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r>
              <a:rPr lang="en-US"/>
              <a:t>Second Half: Choose from a Question that Interests you</a:t>
            </a:r>
          </a:p>
          <a:p>
            <a:pPr marL="0" lvl="1" indent="0" hangingPunct="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100000"/>
              <a:buFont typeface="Arial" pitchFamily="34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3200">
                <a:solidFill>
                  <a:srgbClr val="000000"/>
                </a:solidFill>
                <a:latin typeface="Arial" pitchFamily="2"/>
              </a:rPr>
              <a:t>World Bank – Environmental Change &amp; Emissions</a:t>
            </a:r>
          </a:p>
          <a:p>
            <a:pPr marL="0" lvl="1" indent="0" hangingPunct="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100000"/>
              <a:buFont typeface="Arial" pitchFamily="34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3200">
                <a:solidFill>
                  <a:srgbClr val="000000"/>
                </a:solidFill>
                <a:latin typeface="Arial" pitchFamily="2"/>
              </a:rPr>
              <a:t>Save the Children – Health, Safety, and Child Deprivation in Urban Areas</a:t>
            </a:r>
          </a:p>
          <a:p>
            <a:pPr marL="0" lvl="1" indent="0" hangingPunct="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100000"/>
              <a:buFont typeface="Arial" pitchFamily="34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3200">
                <a:solidFill>
                  <a:srgbClr val="000000"/>
                </a:solidFill>
                <a:latin typeface="Arial" pitchFamily="2"/>
              </a:rPr>
              <a:t>National Center for State Courts - Metrics of Procedural Legal Justice</a:t>
            </a:r>
          </a:p>
          <a:p>
            <a:pPr marL="0" lvl="1" indent="0" hangingPunct="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100000"/>
              <a:buFont typeface="Arial" pitchFamily="34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endParaRPr lang="en-US" sz="3200">
              <a:solidFill>
                <a:srgbClr val="000000"/>
              </a:solidFill>
              <a:latin typeface="Arial" pitchFamily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2423160"/>
            <a:ext cx="8229600" cy="1143000"/>
          </a:xfrm>
        </p:spPr>
        <p:txBody>
          <a:bodyPr/>
          <a:lstStyle/>
          <a:p>
            <a:pPr lvl="0"/>
            <a:r>
              <a:rPr lang="en-US"/>
              <a:t>Syllabus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743199" y="640080"/>
            <a:ext cx="3484079" cy="584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20639" y="822960"/>
            <a:ext cx="2651760" cy="760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4400"/>
            </a:pPr>
            <a:r>
              <a:rPr lang="en-US" sz="44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Droid Sans Fallback" pitchFamily="2"/>
                <a:cs typeface="FreeSans" pitchFamily="2"/>
              </a:rPr>
              <a:t>452*12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577519" y="1645920"/>
            <a:ext cx="1257119" cy="20951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011680" y="3749760"/>
            <a:ext cx="5946120" cy="3650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Droid Sans Fallback" pitchFamily="2"/>
                <a:cs typeface="FreeSans" pitchFamily="2"/>
              </a:rPr>
              <a:t>http://www.theinvisiblegorilla.com/gorilla_experiment.html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577519" y="1645920"/>
            <a:ext cx="1257119" cy="209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55800" y="1209600"/>
            <a:ext cx="9143640" cy="4496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5840" y="2651760"/>
            <a:ext cx="6949440" cy="760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4400"/>
            </a:pPr>
            <a:r>
              <a:rPr lang="en-US" sz="44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Droid Sans Fallback" pitchFamily="2"/>
                <a:cs typeface="FreeSans" pitchFamily="2"/>
              </a:rPr>
              <a:t>452*12 = 5,424 by the way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So, what?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r>
              <a:rPr lang="en-US" sz="2400" dirty="0"/>
              <a:t>This course is all about giving </a:t>
            </a:r>
            <a:r>
              <a:rPr lang="en-US" sz="2400" i="1" dirty="0"/>
              <a:t>you </a:t>
            </a:r>
            <a:r>
              <a:rPr lang="en-US" sz="2400" dirty="0"/>
              <a:t>the skill to leverage data in a </a:t>
            </a:r>
            <a:r>
              <a:rPr lang="en-US" sz="2400" i="1" dirty="0"/>
              <a:t>real world </a:t>
            </a:r>
            <a:r>
              <a:rPr lang="en-US" sz="2400" dirty="0"/>
              <a:t>case.</a:t>
            </a:r>
          </a:p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r>
              <a:rPr lang="en-US" sz="2400" dirty="0"/>
              <a:t>Today, we're going to take a brief tour through the variety of data in </a:t>
            </a:r>
            <a:r>
              <a:rPr lang="en-US" sz="2400" dirty="0" err="1"/>
              <a:t>decisionmaking</a:t>
            </a:r>
            <a:r>
              <a:rPr lang="en-US" sz="2400" dirty="0"/>
              <a:t>.</a:t>
            </a:r>
          </a:p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r>
              <a:rPr lang="en-US" sz="2400" dirty="0"/>
              <a:t>The first half of the semester, you'll work on a real world project for which all the data and methods already exist.</a:t>
            </a:r>
          </a:p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r>
              <a:rPr lang="en-US" sz="2400" dirty="0"/>
              <a:t>The second half of the semester, in groups you will work with a partner organization (Save the Children, World Bank, US Army Corps, White House OSTP) to work on an unsolved problem.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234</Words>
  <Application>Microsoft Office PowerPoint</Application>
  <PresentationFormat>Widescreen</PresentationFormat>
  <Paragraphs>55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DejaVu Sans</vt:lpstr>
      <vt:lpstr>Droid Sans Fallback</vt:lpstr>
      <vt:lpstr>FreeSans</vt:lpstr>
      <vt:lpstr>Default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So, what?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is all great, but is big data just around to get better dates and make a ton of money?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Here</vt:lpstr>
      <vt:lpstr>Syllabus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Sam Ratick</dc:creator>
  <cp:lastModifiedBy>Dan</cp:lastModifiedBy>
  <cp:revision>89</cp:revision>
  <dcterms:created xsi:type="dcterms:W3CDTF">2008-01-24T10:19:45Z</dcterms:created>
  <dcterms:modified xsi:type="dcterms:W3CDTF">2015-08-10T17:57:30Z</dcterms:modified>
</cp:coreProperties>
</file>